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58" r:id="rId4"/>
    <p:sldId id="259" r:id="rId5"/>
    <p:sldId id="270" r:id="rId6"/>
    <p:sldId id="260" r:id="rId7"/>
    <p:sldId id="271" r:id="rId8"/>
    <p:sldId id="261" r:id="rId9"/>
    <p:sldId id="272" r:id="rId10"/>
    <p:sldId id="262" r:id="rId11"/>
    <p:sldId id="263" r:id="rId12"/>
    <p:sldId id="264" r:id="rId13"/>
    <p:sldId id="265" r:id="rId14"/>
    <p:sldId id="266" r:id="rId15"/>
    <p:sldId id="267" r:id="rId16"/>
    <p:sldId id="268" r:id="rId17"/>
    <p:sldId id="269" r:id="rId18"/>
  </p:sldIdLst>
  <p:sldSz cx="9144000" cy="6858000" type="screen4x3"/>
  <p:notesSz cx="92233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94"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96796" cy="350520"/>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sz="quarter" idx="1"/>
          </p:nvPr>
        </p:nvSpPr>
        <p:spPr>
          <a:xfrm>
            <a:off x="5224445" y="0"/>
            <a:ext cx="3996796" cy="350520"/>
          </a:xfrm>
          <a:prstGeom prst="rect">
            <a:avLst/>
          </a:prstGeom>
        </p:spPr>
        <p:txBody>
          <a:bodyPr vert="horz" lIns="92757" tIns="46378" rIns="92757" bIns="46378" rtlCol="0"/>
          <a:lstStyle>
            <a:lvl1pPr algn="r">
              <a:defRPr sz="1200"/>
            </a:lvl1pPr>
          </a:lstStyle>
          <a:p>
            <a:fld id="{1E4657B1-9C6D-4473-A458-6D1F4F96E924}" type="datetimeFigureOut">
              <a:rPr lang="en-US" smtClean="0"/>
              <a:t>11/11/2013</a:t>
            </a:fld>
            <a:endParaRPr lang="en-US"/>
          </a:p>
        </p:txBody>
      </p:sp>
      <p:sp>
        <p:nvSpPr>
          <p:cNvPr id="4" name="Footer Placeholder 3"/>
          <p:cNvSpPr>
            <a:spLocks noGrp="1"/>
          </p:cNvSpPr>
          <p:nvPr>
            <p:ph type="ftr" sz="quarter" idx="2"/>
          </p:nvPr>
        </p:nvSpPr>
        <p:spPr>
          <a:xfrm>
            <a:off x="0" y="6658664"/>
            <a:ext cx="3996796" cy="350520"/>
          </a:xfrm>
          <a:prstGeom prst="rect">
            <a:avLst/>
          </a:prstGeom>
        </p:spPr>
        <p:txBody>
          <a:bodyPr vert="horz" lIns="92757" tIns="46378" rIns="92757" bIns="46378" rtlCol="0" anchor="b"/>
          <a:lstStyle>
            <a:lvl1pPr algn="l">
              <a:defRPr sz="1200"/>
            </a:lvl1pPr>
          </a:lstStyle>
          <a:p>
            <a:endParaRPr lang="en-US"/>
          </a:p>
        </p:txBody>
      </p:sp>
      <p:sp>
        <p:nvSpPr>
          <p:cNvPr id="5" name="Slide Number Placeholder 4"/>
          <p:cNvSpPr>
            <a:spLocks noGrp="1"/>
          </p:cNvSpPr>
          <p:nvPr>
            <p:ph type="sldNum" sz="quarter" idx="3"/>
          </p:nvPr>
        </p:nvSpPr>
        <p:spPr>
          <a:xfrm>
            <a:off x="5224445" y="6658664"/>
            <a:ext cx="3996796" cy="350520"/>
          </a:xfrm>
          <a:prstGeom prst="rect">
            <a:avLst/>
          </a:prstGeom>
        </p:spPr>
        <p:txBody>
          <a:bodyPr vert="horz" lIns="92757" tIns="46378" rIns="92757" bIns="46378" rtlCol="0" anchor="b"/>
          <a:lstStyle>
            <a:lvl1pPr algn="r">
              <a:defRPr sz="1200"/>
            </a:lvl1pPr>
          </a:lstStyle>
          <a:p>
            <a:fld id="{578409D7-9972-4877-8ACF-5B997920C7BC}" type="slidenum">
              <a:rPr lang="en-US" smtClean="0"/>
              <a:t>‹#›</a:t>
            </a:fld>
            <a:endParaRPr lang="en-US"/>
          </a:p>
        </p:txBody>
      </p:sp>
    </p:spTree>
    <p:extLst>
      <p:ext uri="{BB962C8B-B14F-4D97-AF65-F5344CB8AC3E}">
        <p14:creationId xmlns:p14="http://schemas.microsoft.com/office/powerpoint/2010/main" val="18845744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70BE9D-5E01-406F-970A-21232F39EB59}" type="datetimeFigureOut">
              <a:rPr lang="en-US" smtClean="0"/>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31FB9-7B53-4DC3-883C-428F179746C6}" type="slidenum">
              <a:rPr lang="en-US" smtClean="0"/>
              <a:t>‹#›</a:t>
            </a:fld>
            <a:endParaRPr lang="en-US"/>
          </a:p>
        </p:txBody>
      </p:sp>
    </p:spTree>
    <p:extLst>
      <p:ext uri="{BB962C8B-B14F-4D97-AF65-F5344CB8AC3E}">
        <p14:creationId xmlns:p14="http://schemas.microsoft.com/office/powerpoint/2010/main" val="3062826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0BE9D-5E01-406F-970A-21232F39EB59}" type="datetimeFigureOut">
              <a:rPr lang="en-US" smtClean="0"/>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31FB9-7B53-4DC3-883C-428F179746C6}" type="slidenum">
              <a:rPr lang="en-US" smtClean="0"/>
              <a:t>‹#›</a:t>
            </a:fld>
            <a:endParaRPr lang="en-US"/>
          </a:p>
        </p:txBody>
      </p:sp>
    </p:spTree>
    <p:extLst>
      <p:ext uri="{BB962C8B-B14F-4D97-AF65-F5344CB8AC3E}">
        <p14:creationId xmlns:p14="http://schemas.microsoft.com/office/powerpoint/2010/main" val="103972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0BE9D-5E01-406F-970A-21232F39EB59}" type="datetimeFigureOut">
              <a:rPr lang="en-US" smtClean="0"/>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31FB9-7B53-4DC3-883C-428F179746C6}" type="slidenum">
              <a:rPr lang="en-US" smtClean="0"/>
              <a:t>‹#›</a:t>
            </a:fld>
            <a:endParaRPr lang="en-US"/>
          </a:p>
        </p:txBody>
      </p:sp>
    </p:spTree>
    <p:extLst>
      <p:ext uri="{BB962C8B-B14F-4D97-AF65-F5344CB8AC3E}">
        <p14:creationId xmlns:p14="http://schemas.microsoft.com/office/powerpoint/2010/main" val="799931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0BE9D-5E01-406F-970A-21232F39EB59}" type="datetimeFigureOut">
              <a:rPr lang="en-US" smtClean="0"/>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31FB9-7B53-4DC3-883C-428F179746C6}" type="slidenum">
              <a:rPr lang="en-US" smtClean="0"/>
              <a:t>‹#›</a:t>
            </a:fld>
            <a:endParaRPr lang="en-US"/>
          </a:p>
        </p:txBody>
      </p:sp>
    </p:spTree>
    <p:extLst>
      <p:ext uri="{BB962C8B-B14F-4D97-AF65-F5344CB8AC3E}">
        <p14:creationId xmlns:p14="http://schemas.microsoft.com/office/powerpoint/2010/main" val="58566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70BE9D-5E01-406F-970A-21232F39EB59}" type="datetimeFigureOut">
              <a:rPr lang="en-US" smtClean="0"/>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31FB9-7B53-4DC3-883C-428F179746C6}" type="slidenum">
              <a:rPr lang="en-US" smtClean="0"/>
              <a:t>‹#›</a:t>
            </a:fld>
            <a:endParaRPr lang="en-US"/>
          </a:p>
        </p:txBody>
      </p:sp>
    </p:spTree>
    <p:extLst>
      <p:ext uri="{BB962C8B-B14F-4D97-AF65-F5344CB8AC3E}">
        <p14:creationId xmlns:p14="http://schemas.microsoft.com/office/powerpoint/2010/main" val="2031944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70BE9D-5E01-406F-970A-21232F39EB59}" type="datetimeFigureOut">
              <a:rPr lang="en-US" smtClean="0"/>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31FB9-7B53-4DC3-883C-428F179746C6}" type="slidenum">
              <a:rPr lang="en-US" smtClean="0"/>
              <a:t>‹#›</a:t>
            </a:fld>
            <a:endParaRPr lang="en-US"/>
          </a:p>
        </p:txBody>
      </p:sp>
    </p:spTree>
    <p:extLst>
      <p:ext uri="{BB962C8B-B14F-4D97-AF65-F5344CB8AC3E}">
        <p14:creationId xmlns:p14="http://schemas.microsoft.com/office/powerpoint/2010/main" val="3595735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70BE9D-5E01-406F-970A-21232F39EB59}" type="datetimeFigureOut">
              <a:rPr lang="en-US" smtClean="0"/>
              <a:t>11/11/2013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B31FB9-7B53-4DC3-883C-428F179746C6}" type="slidenum">
              <a:rPr lang="en-US" smtClean="0"/>
              <a:t>‹#›</a:t>
            </a:fld>
            <a:endParaRPr lang="en-US"/>
          </a:p>
        </p:txBody>
      </p:sp>
    </p:spTree>
    <p:extLst>
      <p:ext uri="{BB962C8B-B14F-4D97-AF65-F5344CB8AC3E}">
        <p14:creationId xmlns:p14="http://schemas.microsoft.com/office/powerpoint/2010/main" val="3107590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70BE9D-5E01-406F-970A-21232F39EB59}" type="datetimeFigureOut">
              <a:rPr lang="en-US" smtClean="0"/>
              <a:t>11/11/2013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B31FB9-7B53-4DC3-883C-428F179746C6}" type="slidenum">
              <a:rPr lang="en-US" smtClean="0"/>
              <a:t>‹#›</a:t>
            </a:fld>
            <a:endParaRPr lang="en-US"/>
          </a:p>
        </p:txBody>
      </p:sp>
    </p:spTree>
    <p:extLst>
      <p:ext uri="{BB962C8B-B14F-4D97-AF65-F5344CB8AC3E}">
        <p14:creationId xmlns:p14="http://schemas.microsoft.com/office/powerpoint/2010/main" val="3709053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0BE9D-5E01-406F-970A-21232F39EB59}" type="datetimeFigureOut">
              <a:rPr lang="en-US" smtClean="0"/>
              <a:t>11/11/2013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B31FB9-7B53-4DC3-883C-428F179746C6}" type="slidenum">
              <a:rPr lang="en-US" smtClean="0"/>
              <a:t>‹#›</a:t>
            </a:fld>
            <a:endParaRPr lang="en-US"/>
          </a:p>
        </p:txBody>
      </p:sp>
    </p:spTree>
    <p:extLst>
      <p:ext uri="{BB962C8B-B14F-4D97-AF65-F5344CB8AC3E}">
        <p14:creationId xmlns:p14="http://schemas.microsoft.com/office/powerpoint/2010/main" val="1221810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0BE9D-5E01-406F-970A-21232F39EB59}" type="datetimeFigureOut">
              <a:rPr lang="en-US" smtClean="0"/>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31FB9-7B53-4DC3-883C-428F179746C6}" type="slidenum">
              <a:rPr lang="en-US" smtClean="0"/>
              <a:t>‹#›</a:t>
            </a:fld>
            <a:endParaRPr lang="en-US"/>
          </a:p>
        </p:txBody>
      </p:sp>
    </p:spTree>
    <p:extLst>
      <p:ext uri="{BB962C8B-B14F-4D97-AF65-F5344CB8AC3E}">
        <p14:creationId xmlns:p14="http://schemas.microsoft.com/office/powerpoint/2010/main" val="413629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0BE9D-5E01-406F-970A-21232F39EB59}" type="datetimeFigureOut">
              <a:rPr lang="en-US" smtClean="0"/>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31FB9-7B53-4DC3-883C-428F179746C6}" type="slidenum">
              <a:rPr lang="en-US" smtClean="0"/>
              <a:t>‹#›</a:t>
            </a:fld>
            <a:endParaRPr lang="en-US"/>
          </a:p>
        </p:txBody>
      </p:sp>
    </p:spTree>
    <p:extLst>
      <p:ext uri="{BB962C8B-B14F-4D97-AF65-F5344CB8AC3E}">
        <p14:creationId xmlns:p14="http://schemas.microsoft.com/office/powerpoint/2010/main" val="4156808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0BE9D-5E01-406F-970A-21232F39EB59}" type="datetimeFigureOut">
              <a:rPr lang="en-US" smtClean="0"/>
              <a:t>11/11/2013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31FB9-7B53-4DC3-883C-428F179746C6}" type="slidenum">
              <a:rPr lang="en-US" smtClean="0"/>
              <a:t>‹#›</a:t>
            </a:fld>
            <a:endParaRPr lang="en-US"/>
          </a:p>
        </p:txBody>
      </p:sp>
    </p:spTree>
    <p:extLst>
      <p:ext uri="{BB962C8B-B14F-4D97-AF65-F5344CB8AC3E}">
        <p14:creationId xmlns:p14="http://schemas.microsoft.com/office/powerpoint/2010/main" val="3975023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219200"/>
            <a:ext cx="8991600" cy="3276599"/>
          </a:xfrm>
        </p:spPr>
        <p:txBody>
          <a:bodyPr>
            <a:normAutofit/>
          </a:bodyPr>
          <a:lstStyle/>
          <a:p>
            <a:r>
              <a:rPr lang="en-US" sz="6000" b="1" i="1" dirty="0" smtClean="0"/>
              <a:t>2-10 Change Expressed as a Percent</a:t>
            </a:r>
            <a:endParaRPr lang="en-US" sz="6000" b="1" i="1" dirty="0"/>
          </a:p>
        </p:txBody>
      </p:sp>
    </p:spTree>
    <p:extLst>
      <p:ext uri="{BB962C8B-B14F-4D97-AF65-F5344CB8AC3E}">
        <p14:creationId xmlns:p14="http://schemas.microsoft.com/office/powerpoint/2010/main" val="711736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553200"/>
          </a:xfrm>
        </p:spPr>
        <p:txBody>
          <a:bodyPr>
            <a:normAutofit/>
          </a:bodyPr>
          <a:lstStyle/>
          <a:p>
            <a:pPr marL="0" indent="0">
              <a:buNone/>
            </a:pPr>
            <a:r>
              <a:rPr lang="en-US" sz="4800" dirty="0" smtClean="0"/>
              <a:t>In one year, the toll for passenger cars to use a tunnel rose from $3 to $3.50.  What was the percent increase?</a:t>
            </a:r>
            <a:endParaRPr lang="en-US" sz="4800" dirty="0"/>
          </a:p>
        </p:txBody>
      </p:sp>
    </p:spTree>
    <p:extLst>
      <p:ext uri="{BB962C8B-B14F-4D97-AF65-F5344CB8AC3E}">
        <p14:creationId xmlns:p14="http://schemas.microsoft.com/office/powerpoint/2010/main" val="2111027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4800" b="1" i="1" dirty="0" smtClean="0"/>
              <a:t>Relative Error Formula</a:t>
            </a:r>
            <a:endParaRPr lang="en-US" sz="4800" b="1" i="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1600200"/>
                <a:ext cx="9144000" cy="5029200"/>
              </a:xfrm>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𝑟𝑒𝑙𝑎𝑡𝑖𝑣𝑒</m:t>
                      </m:r>
                      <m:r>
                        <a:rPr lang="en-US" b="0" i="1" smtClean="0">
                          <a:latin typeface="Cambria Math"/>
                        </a:rPr>
                        <m:t> </m:t>
                      </m:r>
                      <m:r>
                        <a:rPr lang="en-US" b="0" i="1" smtClean="0">
                          <a:latin typeface="Cambria Math"/>
                        </a:rPr>
                        <m:t>𝑒𝑟𝑟𝑜𝑟</m:t>
                      </m:r>
                      <m:r>
                        <a:rPr lang="en-US" b="0" i="1" smtClean="0">
                          <a:latin typeface="Cambria Math"/>
                        </a:rPr>
                        <m:t>=</m:t>
                      </m:r>
                      <m:f>
                        <m:fPr>
                          <m:ctrlPr>
                            <a:rPr lang="en-US" b="0" i="1" smtClean="0">
                              <a:latin typeface="Cambria Math"/>
                            </a:rPr>
                          </m:ctrlPr>
                        </m:fPr>
                        <m:num>
                          <m:d>
                            <m:dPr>
                              <m:begChr m:val="|"/>
                              <m:endChr m:val="|"/>
                              <m:ctrlPr>
                                <a:rPr lang="en-US" b="0" i="1" smtClean="0">
                                  <a:latin typeface="Cambria Math"/>
                                </a:rPr>
                              </m:ctrlPr>
                            </m:dPr>
                            <m:e>
                              <m:r>
                                <a:rPr lang="en-US" b="0" i="1" smtClean="0">
                                  <a:latin typeface="Cambria Math"/>
                                </a:rPr>
                                <m:t>𝑚𝑒𝑎𝑠𝑢𝑟𝑒𝑑</m:t>
                              </m:r>
                              <m:r>
                                <a:rPr lang="en-US" b="0" i="1" smtClean="0">
                                  <a:latin typeface="Cambria Math"/>
                                </a:rPr>
                                <m:t> </m:t>
                              </m:r>
                              <m:r>
                                <a:rPr lang="en-US" b="0" i="1" smtClean="0">
                                  <a:latin typeface="Cambria Math"/>
                                </a:rPr>
                                <m:t>𝑜𝑟</m:t>
                              </m:r>
                              <m:r>
                                <a:rPr lang="en-US" b="0" i="1" smtClean="0">
                                  <a:latin typeface="Cambria Math"/>
                                </a:rPr>
                                <m:t> </m:t>
                              </m:r>
                              <m:r>
                                <a:rPr lang="en-US" b="0" i="1" smtClean="0">
                                  <a:latin typeface="Cambria Math"/>
                                </a:rPr>
                                <m:t>𝑒𝑠𝑡𝑖𝑚𝑎𝑡𝑒𝑑</m:t>
                              </m:r>
                              <m:r>
                                <a:rPr lang="en-US" b="0" i="1" smtClean="0">
                                  <a:latin typeface="Cambria Math"/>
                                </a:rPr>
                                <m:t> </m:t>
                              </m:r>
                              <m:r>
                                <a:rPr lang="en-US" b="0" i="1" smtClean="0">
                                  <a:latin typeface="Cambria Math"/>
                                </a:rPr>
                                <m:t>𝑣𝑎𝑙𝑢𝑒</m:t>
                              </m:r>
                              <m:r>
                                <a:rPr lang="en-US" b="0" i="1" smtClean="0">
                                  <a:latin typeface="Cambria Math"/>
                                </a:rPr>
                                <m:t>−</m:t>
                              </m:r>
                              <m:r>
                                <a:rPr lang="en-US" b="0" i="1" smtClean="0">
                                  <a:latin typeface="Cambria Math"/>
                                </a:rPr>
                                <m:t>𝑎𝑐𝑡𝑢𝑎𝑙</m:t>
                              </m:r>
                              <m:r>
                                <a:rPr lang="en-US" b="0" i="1" smtClean="0">
                                  <a:latin typeface="Cambria Math"/>
                                </a:rPr>
                                <m:t> </m:t>
                              </m:r>
                              <m:r>
                                <a:rPr lang="en-US" b="0" i="1" smtClean="0">
                                  <a:latin typeface="Cambria Math"/>
                                </a:rPr>
                                <m:t>𝑣𝑎𝑙𝑢𝑒</m:t>
                              </m:r>
                            </m:e>
                          </m:d>
                        </m:num>
                        <m:den>
                          <m:r>
                            <a:rPr lang="en-US" b="0" i="1" smtClean="0">
                              <a:latin typeface="Cambria Math"/>
                            </a:rPr>
                            <m:t>𝑎𝑐𝑡𝑢𝑎𝑙</m:t>
                          </m:r>
                          <m:r>
                            <a:rPr lang="en-US" b="0" i="1" smtClean="0">
                              <a:latin typeface="Cambria Math"/>
                            </a:rPr>
                            <m:t> </m:t>
                          </m:r>
                          <m:r>
                            <a:rPr lang="en-US" b="0" i="1" smtClean="0">
                              <a:latin typeface="Cambria Math"/>
                            </a:rPr>
                            <m:t>𝑣𝑎𝑙𝑢𝑒</m:t>
                          </m:r>
                        </m:den>
                      </m:f>
                    </m:oMath>
                  </m:oMathPara>
                </a14:m>
                <a:endParaRPr/>
              </a:p>
              <a:p>
                <a:pPr marL="0" indent="0">
                  <a:buNone/>
                </a:pPr>
                <a:endParaRPr lang="en-US" dirty="0" smtClean="0"/>
              </a:p>
              <a:p>
                <a:pPr marL="0" indent="0">
                  <a:buNone/>
                </a:pPr>
                <a:r>
                  <a:rPr lang="en-US" dirty="0" smtClean="0"/>
                  <a:t>Relative error is expressed as a percent, called percent error</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1600200"/>
                <a:ext cx="9144000" cy="5029200"/>
              </a:xfrm>
              <a:blipFill rotWithShape="1">
                <a:blip r:embed="rId2"/>
                <a:stretch>
                  <a:fillRect l="-1667" r="-2600"/>
                </a:stretch>
              </a:blipFill>
            </p:spPr>
            <p:txBody>
              <a:bodyPr/>
              <a:lstStyle/>
              <a:p>
                <a:r>
                  <a:rPr lang="en-US">
                    <a:noFill/>
                  </a:rPr>
                  <a:t> </a:t>
                </a:r>
              </a:p>
            </p:txBody>
          </p:sp>
        </mc:Fallback>
      </mc:AlternateContent>
    </p:spTree>
    <p:extLst>
      <p:ext uri="{BB962C8B-B14F-4D97-AF65-F5344CB8AC3E}">
        <p14:creationId xmlns:p14="http://schemas.microsoft.com/office/powerpoint/2010/main" val="397888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r>
              <a:rPr lang="en-US" sz="4800" b="1" i="1" dirty="0" smtClean="0"/>
              <a:t>Problem 3: Finding Percent Error</a:t>
            </a:r>
            <a:endParaRPr lang="en-US" sz="4800" b="1" i="1" dirty="0"/>
          </a:p>
        </p:txBody>
      </p:sp>
      <p:sp>
        <p:nvSpPr>
          <p:cNvPr id="3" name="Content Placeholder 2"/>
          <p:cNvSpPr>
            <a:spLocks noGrp="1"/>
          </p:cNvSpPr>
          <p:nvPr>
            <p:ph idx="1"/>
          </p:nvPr>
        </p:nvSpPr>
        <p:spPr>
          <a:xfrm>
            <a:off x="152400" y="1524000"/>
            <a:ext cx="8839200" cy="5105400"/>
          </a:xfrm>
        </p:spPr>
        <p:txBody>
          <a:bodyPr>
            <a:normAutofit/>
          </a:bodyPr>
          <a:lstStyle/>
          <a:p>
            <a:pPr marL="0" indent="0">
              <a:buNone/>
            </a:pPr>
            <a:r>
              <a:rPr lang="en-US" sz="4400" dirty="0" smtClean="0"/>
              <a:t>A decorator estimates that a rectangular rug is 5 ft. by 8 ft.  The rug is actually 4 ft. by 8 ft.  What is the percent error in the estimated area?</a:t>
            </a:r>
            <a:endParaRPr lang="en-US" sz="4400" dirty="0"/>
          </a:p>
        </p:txBody>
      </p:sp>
    </p:spTree>
    <p:extLst>
      <p:ext uri="{BB962C8B-B14F-4D97-AF65-F5344CB8AC3E}">
        <p14:creationId xmlns:p14="http://schemas.microsoft.com/office/powerpoint/2010/main" val="3895106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629400"/>
          </a:xfrm>
        </p:spPr>
        <p:txBody>
          <a:bodyPr>
            <a:normAutofit/>
          </a:bodyPr>
          <a:lstStyle/>
          <a:p>
            <a:pPr marL="0" indent="0">
              <a:buNone/>
            </a:pPr>
            <a:r>
              <a:rPr lang="en-US" sz="4400" dirty="0" smtClean="0"/>
              <a:t>You think that the distance between your house and a friend’s house is 5.5 miles.  The actual distance is 4.75 miles.  What is the percent error in your estimation?</a:t>
            </a:r>
            <a:endParaRPr lang="en-US" sz="4400" dirty="0"/>
          </a:p>
        </p:txBody>
      </p:sp>
    </p:spTree>
    <p:extLst>
      <p:ext uri="{BB962C8B-B14F-4D97-AF65-F5344CB8AC3E}">
        <p14:creationId xmlns:p14="http://schemas.microsoft.com/office/powerpoint/2010/main" val="3518502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Autofit/>
          </a:bodyPr>
          <a:lstStyle/>
          <a:p>
            <a:r>
              <a:rPr lang="en-US" b="1" i="1" dirty="0" smtClean="0"/>
              <a:t>Problem 4: Finding the Minimum and Maximum Dimensions</a:t>
            </a:r>
            <a:endParaRPr lang="en-US" b="1" i="1" dirty="0"/>
          </a:p>
        </p:txBody>
      </p:sp>
      <p:sp>
        <p:nvSpPr>
          <p:cNvPr id="3" name="Content Placeholder 2"/>
          <p:cNvSpPr>
            <a:spLocks noGrp="1"/>
          </p:cNvSpPr>
          <p:nvPr>
            <p:ph idx="1"/>
          </p:nvPr>
        </p:nvSpPr>
        <p:spPr>
          <a:xfrm>
            <a:off x="76200" y="1600200"/>
            <a:ext cx="8991600" cy="5257800"/>
          </a:xfrm>
        </p:spPr>
        <p:txBody>
          <a:bodyPr/>
          <a:lstStyle/>
          <a:p>
            <a:pPr marL="0" indent="0">
              <a:buNone/>
            </a:pPr>
            <a:r>
              <a:rPr lang="en-US" sz="4000" dirty="0" smtClean="0"/>
              <a:t>You are framing a poster and measure the length of the poster as 18.5 in to the nearest half inch.  What are the minimum and maximum possible lengths of the poster?</a:t>
            </a:r>
          </a:p>
          <a:p>
            <a:pPr marL="0" indent="0">
              <a:buNone/>
            </a:pPr>
            <a:endParaRPr lang="en-US" dirty="0"/>
          </a:p>
          <a:p>
            <a:pPr marL="0" indent="0">
              <a:buNone/>
            </a:pPr>
            <a:r>
              <a:rPr lang="en-US" dirty="0" smtClean="0"/>
              <a:t>Min length = measure value – possible error</a:t>
            </a:r>
          </a:p>
          <a:p>
            <a:pPr marL="0" indent="0">
              <a:buNone/>
            </a:pPr>
            <a:r>
              <a:rPr lang="en-US" dirty="0" smtClean="0"/>
              <a:t>Max length = measure value + possible error</a:t>
            </a:r>
            <a:endParaRPr lang="en-US" dirty="0"/>
          </a:p>
        </p:txBody>
      </p:sp>
    </p:spTree>
    <p:extLst>
      <p:ext uri="{BB962C8B-B14F-4D97-AF65-F5344CB8AC3E}">
        <p14:creationId xmlns:p14="http://schemas.microsoft.com/office/powerpoint/2010/main" val="3871078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705600"/>
          </a:xfrm>
        </p:spPr>
        <p:txBody>
          <a:bodyPr/>
          <a:lstStyle/>
          <a:p>
            <a:pPr marL="0" indent="0">
              <a:buNone/>
            </a:pPr>
            <a:r>
              <a:rPr lang="en-US" sz="4000" dirty="0" smtClean="0"/>
              <a:t>A student’s height is measured as 66 in.  To the nearest inch.  What are the students minimum and maximum possible heights?</a:t>
            </a:r>
          </a:p>
          <a:p>
            <a:pPr marL="0" indent="0">
              <a:buNone/>
            </a:pPr>
            <a:endParaRPr lang="en-US" dirty="0"/>
          </a:p>
          <a:p>
            <a:pPr marL="0" indent="0">
              <a:buNone/>
            </a:pPr>
            <a:r>
              <a:rPr lang="en-US" dirty="0" smtClean="0"/>
              <a:t>Min length = measure value – possible error</a:t>
            </a:r>
          </a:p>
          <a:p>
            <a:pPr marL="0" indent="0">
              <a:buNone/>
            </a:pPr>
            <a:endParaRPr lang="en-US" dirty="0" smtClean="0"/>
          </a:p>
          <a:p>
            <a:pPr marL="0" indent="0">
              <a:buNone/>
            </a:pPr>
            <a:r>
              <a:rPr lang="en-US" dirty="0" smtClean="0"/>
              <a:t>Max length = measure value + possible error</a:t>
            </a:r>
            <a:endParaRPr lang="en-US" dirty="0"/>
          </a:p>
        </p:txBody>
      </p:sp>
    </p:spTree>
    <p:extLst>
      <p:ext uri="{BB962C8B-B14F-4D97-AF65-F5344CB8AC3E}">
        <p14:creationId xmlns:p14="http://schemas.microsoft.com/office/powerpoint/2010/main" val="895005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Autofit/>
          </a:bodyPr>
          <a:lstStyle/>
          <a:p>
            <a:r>
              <a:rPr lang="en-US" sz="4800" b="1" i="1" dirty="0" smtClean="0"/>
              <a:t>Problem 5: Finding the Greatest Possible Percent Error</a:t>
            </a:r>
            <a:endParaRPr lang="en-US" sz="4800" b="1" i="1" dirty="0"/>
          </a:p>
        </p:txBody>
      </p:sp>
      <p:sp>
        <p:nvSpPr>
          <p:cNvPr id="3" name="Content Placeholder 2"/>
          <p:cNvSpPr>
            <a:spLocks noGrp="1"/>
          </p:cNvSpPr>
          <p:nvPr>
            <p:ph idx="1"/>
          </p:nvPr>
        </p:nvSpPr>
        <p:spPr>
          <a:xfrm>
            <a:off x="0" y="1447800"/>
            <a:ext cx="9144000" cy="4525963"/>
          </a:xfrm>
        </p:spPr>
        <p:txBody>
          <a:bodyPr>
            <a:normAutofit/>
          </a:bodyPr>
          <a:lstStyle/>
          <a:p>
            <a:pPr marL="0" indent="0">
              <a:buNone/>
            </a:pPr>
            <a:r>
              <a:rPr lang="en-US" sz="4000" dirty="0" smtClean="0"/>
              <a:t>The diagram shows the dimensions of a gift box to the nearest inch.  What is the greatest possible percent error in calculating the volume of the gift box</a:t>
            </a:r>
            <a:endParaRPr lang="en-US" sz="400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6314"/>
          <a:stretch/>
        </p:blipFill>
        <p:spPr bwMode="auto">
          <a:xfrm>
            <a:off x="4419600" y="3967645"/>
            <a:ext cx="4533900" cy="27855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8071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00" y="21771"/>
            <a:ext cx="9144000" cy="4525963"/>
          </a:xfrm>
        </p:spPr>
        <p:txBody>
          <a:bodyPr>
            <a:normAutofit/>
          </a:bodyPr>
          <a:lstStyle/>
          <a:p>
            <a:pPr marL="0" indent="0">
              <a:buNone/>
            </a:pPr>
            <a:r>
              <a:rPr lang="en-US" sz="4000" dirty="0" smtClean="0"/>
              <a:t>The diagram shows the dimensions of a gift box to the nearest half inch.  What is the greatest possible percent error in calculating the volume of the gift box</a:t>
            </a:r>
            <a:endParaRPr lang="en-US" sz="400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6314"/>
          <a:stretch/>
        </p:blipFill>
        <p:spPr bwMode="auto">
          <a:xfrm>
            <a:off x="4419600" y="3124200"/>
            <a:ext cx="4533900" cy="27855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6121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Autofit/>
          </a:bodyPr>
          <a:lstStyle/>
          <a:p>
            <a:pPr marL="0" indent="0">
              <a:buNone/>
            </a:pPr>
            <a:r>
              <a:rPr lang="en-US" sz="4400" b="1" i="1" dirty="0" smtClean="0"/>
              <a:t>Percent Change:</a:t>
            </a:r>
            <a:r>
              <a:rPr lang="en-US" sz="4400" dirty="0"/>
              <a:t> </a:t>
            </a:r>
            <a:r>
              <a:rPr lang="en-US" sz="4400" dirty="0" smtClean="0"/>
              <a:t>Expresses an amount of change as a percent of original amount</a:t>
            </a:r>
          </a:p>
          <a:p>
            <a:pPr marL="0" indent="0">
              <a:buNone/>
            </a:pPr>
            <a:endParaRPr lang="en-US" sz="4400" dirty="0" smtClean="0"/>
          </a:p>
          <a:p>
            <a:pPr marL="0" indent="0">
              <a:buNone/>
            </a:pPr>
            <a:r>
              <a:rPr lang="en-US" sz="4400" b="1" i="1" dirty="0" smtClean="0"/>
              <a:t>Percent Increase:</a:t>
            </a:r>
            <a:r>
              <a:rPr lang="en-US" sz="4400" dirty="0" smtClean="0"/>
              <a:t> If a new amount is greater than the original amount</a:t>
            </a:r>
          </a:p>
          <a:p>
            <a:pPr marL="0" indent="0">
              <a:buNone/>
            </a:pPr>
            <a:endParaRPr lang="en-US" sz="4400" dirty="0" smtClean="0"/>
          </a:p>
          <a:p>
            <a:pPr marL="0" indent="0">
              <a:buNone/>
            </a:pPr>
            <a:r>
              <a:rPr lang="en-US" sz="4400" b="1" i="1" dirty="0" smtClean="0"/>
              <a:t>Percent Decrease:</a:t>
            </a:r>
            <a:r>
              <a:rPr lang="en-US" sz="4400" dirty="0" smtClean="0"/>
              <a:t> If a new amount is less than the original amount</a:t>
            </a:r>
            <a:endParaRPr lang="en-US" sz="4400" b="1" i="1" dirty="0"/>
          </a:p>
        </p:txBody>
      </p:sp>
    </p:spTree>
    <p:extLst>
      <p:ext uri="{BB962C8B-B14F-4D97-AF65-F5344CB8AC3E}">
        <p14:creationId xmlns:p14="http://schemas.microsoft.com/office/powerpoint/2010/main" val="4074082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4800" b="1" i="1" dirty="0" smtClean="0"/>
              <a:t>Percent Change Formula</a:t>
            </a:r>
            <a:endParaRPr lang="en-US" sz="4800" b="1" i="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2255837"/>
                <a:ext cx="9144000" cy="4525963"/>
              </a:xfrm>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en-US" sz="4400" b="0" i="1" smtClean="0">
                          <a:latin typeface="Cambria Math"/>
                        </a:rPr>
                        <m:t>𝑝𝑒𝑟𝑐𝑒𝑛𝑡</m:t>
                      </m:r>
                      <m:r>
                        <a:rPr lang="en-US" sz="4400" b="0" i="1" smtClean="0">
                          <a:latin typeface="Cambria Math"/>
                        </a:rPr>
                        <m:t> </m:t>
                      </m:r>
                      <m:r>
                        <a:rPr lang="en-US" sz="4400" b="0" i="1" smtClean="0">
                          <a:latin typeface="Cambria Math"/>
                        </a:rPr>
                        <m:t>𝑜𝑓</m:t>
                      </m:r>
                      <m:r>
                        <a:rPr lang="en-US" sz="4400" b="0" i="1" smtClean="0">
                          <a:latin typeface="Cambria Math"/>
                        </a:rPr>
                        <m:t> </m:t>
                      </m:r>
                      <m:r>
                        <a:rPr lang="en-US" sz="4400" b="0" i="1" smtClean="0">
                          <a:latin typeface="Cambria Math"/>
                        </a:rPr>
                        <m:t>𝑐h𝑎𝑛𝑔𝑒</m:t>
                      </m:r>
                      <m:r>
                        <a:rPr lang="en-US" sz="4400" b="0" i="1" smtClean="0">
                          <a:latin typeface="Cambria Math"/>
                        </a:rPr>
                        <m:t> </m:t>
                      </m:r>
                      <m:d>
                        <m:dPr>
                          <m:ctrlPr>
                            <a:rPr lang="en-US" sz="4400" b="0" i="1" smtClean="0">
                              <a:latin typeface="Cambria Math"/>
                            </a:rPr>
                          </m:ctrlPr>
                        </m:dPr>
                        <m:e>
                          <m:r>
                            <a:rPr lang="en-US" sz="4400" b="0" i="1" smtClean="0">
                              <a:latin typeface="Cambria Math"/>
                            </a:rPr>
                            <m:t>𝑝</m:t>
                          </m:r>
                          <m:r>
                            <a:rPr lang="en-US" sz="4400" b="0" i="1" smtClean="0">
                              <a:latin typeface="Cambria Math"/>
                            </a:rPr>
                            <m:t>%</m:t>
                          </m:r>
                        </m:e>
                      </m:d>
                      <m:r>
                        <a:rPr lang="en-US" sz="4400" b="0" i="1" smtClean="0">
                          <a:latin typeface="Cambria Math"/>
                        </a:rPr>
                        <m:t>=</m:t>
                      </m:r>
                      <m:f>
                        <m:fPr>
                          <m:ctrlPr>
                            <a:rPr lang="en-US" sz="4400" b="0" i="1" smtClean="0">
                              <a:latin typeface="Cambria Math"/>
                            </a:rPr>
                          </m:ctrlPr>
                        </m:fPr>
                        <m:num>
                          <m:r>
                            <a:rPr lang="en-US" sz="4400" b="0" i="1" smtClean="0">
                              <a:latin typeface="Cambria Math"/>
                            </a:rPr>
                            <m:t>𝑎𝑚𝑜𝑢𝑛𝑡</m:t>
                          </m:r>
                          <m:r>
                            <a:rPr lang="en-US" sz="4400" b="0" i="1" smtClean="0">
                              <a:latin typeface="Cambria Math"/>
                            </a:rPr>
                            <m:t> </m:t>
                          </m:r>
                          <m:r>
                            <a:rPr lang="en-US" sz="4400" b="0" i="1" smtClean="0">
                              <a:latin typeface="Cambria Math"/>
                            </a:rPr>
                            <m:t>𝑜𝑓</m:t>
                          </m:r>
                          <m:r>
                            <a:rPr lang="en-US" sz="4400" b="0" i="1" smtClean="0">
                              <a:latin typeface="Cambria Math"/>
                            </a:rPr>
                            <m:t> </m:t>
                          </m:r>
                          <m:r>
                            <a:rPr lang="en-US" sz="4400" b="0" i="1" smtClean="0">
                              <a:latin typeface="Cambria Math"/>
                            </a:rPr>
                            <m:t>𝑖𝑛𝑐𝑟𝑒𝑎𝑠𝑒</m:t>
                          </m:r>
                          <m:r>
                            <a:rPr lang="en-US" sz="4400" b="0" i="1" smtClean="0">
                              <a:latin typeface="Cambria Math"/>
                            </a:rPr>
                            <m:t> </m:t>
                          </m:r>
                          <m:r>
                            <a:rPr lang="en-US" sz="4400" b="0" i="1" smtClean="0">
                              <a:latin typeface="Cambria Math"/>
                            </a:rPr>
                            <m:t>𝑜𝑟</m:t>
                          </m:r>
                          <m:r>
                            <a:rPr lang="en-US" sz="4400" b="0" i="1" smtClean="0">
                              <a:latin typeface="Cambria Math"/>
                            </a:rPr>
                            <m:t> </m:t>
                          </m:r>
                          <m:r>
                            <a:rPr lang="en-US" sz="4400" b="0" i="1" smtClean="0">
                              <a:latin typeface="Cambria Math"/>
                            </a:rPr>
                            <m:t>𝑑𝑒𝑐𝑟𝑒𝑎𝑠𝑒</m:t>
                          </m:r>
                        </m:num>
                        <m:den>
                          <m:r>
                            <a:rPr lang="en-US" sz="4400" b="0" i="1" smtClean="0">
                              <a:latin typeface="Cambria Math"/>
                            </a:rPr>
                            <m:t>𝑜𝑟𝑖𝑔𝑖𝑛𝑎𝑙</m:t>
                          </m:r>
                          <m:r>
                            <a:rPr lang="en-US" sz="4400" b="0" i="1" smtClean="0">
                              <a:latin typeface="Cambria Math"/>
                            </a:rPr>
                            <m:t> </m:t>
                          </m:r>
                          <m:r>
                            <a:rPr lang="en-US" sz="4400" b="0" i="1" smtClean="0">
                              <a:latin typeface="Cambria Math"/>
                            </a:rPr>
                            <m:t>𝑎𝑚𝑜𝑢𝑛𝑡</m:t>
                          </m:r>
                        </m:den>
                      </m:f>
                    </m:oMath>
                  </m:oMathPara>
                </a14:m>
                <a:endParaRPr lang="en-US" sz="4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2255837"/>
                <a:ext cx="9144000" cy="4525963"/>
              </a:xfr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33420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Autofit/>
          </a:bodyPr>
          <a:lstStyle/>
          <a:p>
            <a:r>
              <a:rPr lang="en-US" sz="4800" b="1" i="1" dirty="0" smtClean="0"/>
              <a:t>Problem 1: Finding a Percent of Decrease</a:t>
            </a:r>
            <a:endParaRPr lang="en-US" sz="4800" b="1" i="1" dirty="0"/>
          </a:p>
        </p:txBody>
      </p:sp>
      <p:sp>
        <p:nvSpPr>
          <p:cNvPr id="3" name="Content Placeholder 2"/>
          <p:cNvSpPr>
            <a:spLocks noGrp="1"/>
          </p:cNvSpPr>
          <p:nvPr>
            <p:ph idx="1"/>
          </p:nvPr>
        </p:nvSpPr>
        <p:spPr>
          <a:xfrm>
            <a:off x="0" y="1447800"/>
            <a:ext cx="9144000" cy="5410200"/>
          </a:xfrm>
        </p:spPr>
        <p:txBody>
          <a:bodyPr>
            <a:normAutofit/>
          </a:bodyPr>
          <a:lstStyle/>
          <a:p>
            <a:pPr marL="0" indent="0">
              <a:buNone/>
            </a:pPr>
            <a:r>
              <a:rPr lang="en-US" sz="4800" dirty="0" smtClean="0"/>
              <a:t>A coat is on sale.  The original price is $82.  The sale price is $74.50.  What is the discount expressed as a percent change?</a:t>
            </a:r>
            <a:endParaRPr lang="en-US" sz="4800" dirty="0"/>
          </a:p>
        </p:txBody>
      </p:sp>
    </p:spTree>
    <p:extLst>
      <p:ext uri="{BB962C8B-B14F-4D97-AF65-F5344CB8AC3E}">
        <p14:creationId xmlns:p14="http://schemas.microsoft.com/office/powerpoint/2010/main" val="8128718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Autofit/>
          </a:bodyPr>
          <a:lstStyle/>
          <a:p>
            <a:r>
              <a:rPr lang="en-US" sz="4800" b="1" i="1" dirty="0" smtClean="0"/>
              <a:t>Problem 1: Finding a Percent of Decrease</a:t>
            </a:r>
            <a:endParaRPr lang="en-US" sz="4800" b="1" i="1" dirty="0"/>
          </a:p>
        </p:txBody>
      </p:sp>
      <p:sp>
        <p:nvSpPr>
          <p:cNvPr id="3" name="Content Placeholder 2"/>
          <p:cNvSpPr>
            <a:spLocks noGrp="1"/>
          </p:cNvSpPr>
          <p:nvPr>
            <p:ph idx="1"/>
          </p:nvPr>
        </p:nvSpPr>
        <p:spPr>
          <a:xfrm>
            <a:off x="0" y="1447800"/>
            <a:ext cx="9144000" cy="5410200"/>
          </a:xfrm>
        </p:spPr>
        <p:txBody>
          <a:bodyPr>
            <a:normAutofit/>
          </a:bodyPr>
          <a:lstStyle/>
          <a:p>
            <a:pPr marL="0" indent="0" algn="ctr">
              <a:buNone/>
            </a:pPr>
            <a:r>
              <a:rPr lang="en-US" sz="4800" dirty="0"/>
              <a:t>O</a:t>
            </a:r>
            <a:r>
              <a:rPr lang="en-US" sz="4800" dirty="0" smtClean="0"/>
              <a:t>riginal price: $82</a:t>
            </a:r>
            <a:r>
              <a:rPr lang="en-US" sz="4800" dirty="0" smtClean="0"/>
              <a:t>.  </a:t>
            </a:r>
            <a:endParaRPr lang="en-US" sz="4800" dirty="0" smtClean="0"/>
          </a:p>
          <a:p>
            <a:pPr marL="0" indent="0" algn="ctr">
              <a:buNone/>
            </a:pPr>
            <a:r>
              <a:rPr lang="en-US" sz="4800" dirty="0" smtClean="0"/>
              <a:t>S</a:t>
            </a:r>
            <a:r>
              <a:rPr lang="en-US" sz="4800" dirty="0" smtClean="0"/>
              <a:t>ale price: $74.50</a:t>
            </a:r>
            <a:r>
              <a:rPr lang="en-US" sz="4800" dirty="0" smtClean="0"/>
              <a:t>.  </a:t>
            </a:r>
            <a:endParaRPr lang="en-US" sz="4800" dirty="0" smtClean="0"/>
          </a:p>
        </p:txBody>
      </p:sp>
    </p:spTree>
    <p:extLst>
      <p:ext uri="{BB962C8B-B14F-4D97-AF65-F5344CB8AC3E}">
        <p14:creationId xmlns:p14="http://schemas.microsoft.com/office/powerpoint/2010/main" val="1164211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a:bodyPr>
          <a:lstStyle/>
          <a:p>
            <a:pPr marL="0" indent="0">
              <a:buNone/>
            </a:pPr>
            <a:r>
              <a:rPr lang="en-US" sz="4800" dirty="0" smtClean="0"/>
              <a:t>The average monthly precipitation for Chicago, Illinois, peaks in June at 4.1 in.  The average monthly precipitation in December is 2.8 in.  What is the percent decrease from June to December?</a:t>
            </a:r>
            <a:endParaRPr lang="en-US" sz="4800" dirty="0"/>
          </a:p>
        </p:txBody>
      </p:sp>
    </p:spTree>
    <p:extLst>
      <p:ext uri="{BB962C8B-B14F-4D97-AF65-F5344CB8AC3E}">
        <p14:creationId xmlns:p14="http://schemas.microsoft.com/office/powerpoint/2010/main" val="20530150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a:bodyPr>
          <a:lstStyle/>
          <a:p>
            <a:pPr marL="0" indent="0" algn="ctr">
              <a:buNone/>
            </a:pPr>
            <a:r>
              <a:rPr lang="en-US" sz="6600" dirty="0" smtClean="0"/>
              <a:t>Original: 4.1 </a:t>
            </a:r>
            <a:r>
              <a:rPr lang="en-US" sz="6600" dirty="0" smtClean="0"/>
              <a:t>in.  </a:t>
            </a:r>
            <a:endParaRPr lang="en-US" sz="6600" dirty="0" smtClean="0"/>
          </a:p>
          <a:p>
            <a:pPr marL="0" indent="0" algn="ctr">
              <a:buNone/>
            </a:pPr>
            <a:r>
              <a:rPr lang="en-US" sz="6600" dirty="0" smtClean="0"/>
              <a:t>New: 2.8 </a:t>
            </a:r>
            <a:r>
              <a:rPr lang="en-US" sz="6600" dirty="0" smtClean="0"/>
              <a:t>in.  </a:t>
            </a:r>
            <a:endParaRPr lang="en-US" sz="6600" dirty="0"/>
          </a:p>
        </p:txBody>
      </p:sp>
    </p:spTree>
    <p:extLst>
      <p:ext uri="{BB962C8B-B14F-4D97-AF65-F5344CB8AC3E}">
        <p14:creationId xmlns:p14="http://schemas.microsoft.com/office/powerpoint/2010/main" val="3085596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fontScale="90000"/>
          </a:bodyPr>
          <a:lstStyle/>
          <a:p>
            <a:r>
              <a:rPr lang="en-US" sz="4800" b="1" i="1" dirty="0" smtClean="0"/>
              <a:t>Problem 2: Finding Percent Increase</a:t>
            </a:r>
            <a:endParaRPr lang="en-US" sz="4800" b="1" i="1" dirty="0"/>
          </a:p>
        </p:txBody>
      </p:sp>
      <p:sp>
        <p:nvSpPr>
          <p:cNvPr id="3" name="Content Placeholder 2"/>
          <p:cNvSpPr>
            <a:spLocks noGrp="1"/>
          </p:cNvSpPr>
          <p:nvPr>
            <p:ph idx="1"/>
          </p:nvPr>
        </p:nvSpPr>
        <p:spPr>
          <a:xfrm>
            <a:off x="0" y="1447800"/>
            <a:ext cx="9144000" cy="5105400"/>
          </a:xfrm>
        </p:spPr>
        <p:txBody>
          <a:bodyPr>
            <a:normAutofit/>
          </a:bodyPr>
          <a:lstStyle/>
          <a:p>
            <a:pPr marL="0" indent="0">
              <a:buNone/>
            </a:pPr>
            <a:r>
              <a:rPr lang="en-US" sz="4800" dirty="0" smtClean="0"/>
              <a:t>A store buys an electric guitar for $295</a:t>
            </a:r>
            <a:r>
              <a:rPr lang="en-US" sz="4800" dirty="0" smtClean="0"/>
              <a:t>.  </a:t>
            </a:r>
            <a:r>
              <a:rPr lang="en-US" sz="4800" dirty="0" smtClean="0"/>
              <a:t>The store then marks up the price of the guitar to $340</a:t>
            </a:r>
            <a:r>
              <a:rPr lang="en-US" sz="4800" dirty="0" smtClean="0"/>
              <a:t>.  </a:t>
            </a:r>
            <a:r>
              <a:rPr lang="en-US" sz="4800" dirty="0" smtClean="0"/>
              <a:t>What is the markup expressed as a percent change?</a:t>
            </a:r>
            <a:endParaRPr lang="en-US" sz="4800" dirty="0"/>
          </a:p>
        </p:txBody>
      </p:sp>
    </p:spTree>
    <p:extLst>
      <p:ext uri="{BB962C8B-B14F-4D97-AF65-F5344CB8AC3E}">
        <p14:creationId xmlns:p14="http://schemas.microsoft.com/office/powerpoint/2010/main" val="20499761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fontScale="90000"/>
          </a:bodyPr>
          <a:lstStyle/>
          <a:p>
            <a:r>
              <a:rPr lang="en-US" sz="4800" b="1" i="1" dirty="0" smtClean="0"/>
              <a:t>Problem 2: Finding Percent Increase</a:t>
            </a:r>
            <a:endParaRPr lang="en-US" sz="4800" b="1" i="1" dirty="0"/>
          </a:p>
        </p:txBody>
      </p:sp>
      <p:sp>
        <p:nvSpPr>
          <p:cNvPr id="3" name="Content Placeholder 2"/>
          <p:cNvSpPr>
            <a:spLocks noGrp="1"/>
          </p:cNvSpPr>
          <p:nvPr>
            <p:ph idx="1"/>
          </p:nvPr>
        </p:nvSpPr>
        <p:spPr>
          <a:xfrm>
            <a:off x="0" y="1447800"/>
            <a:ext cx="9144000" cy="5105400"/>
          </a:xfrm>
        </p:spPr>
        <p:txBody>
          <a:bodyPr>
            <a:normAutofit/>
          </a:bodyPr>
          <a:lstStyle/>
          <a:p>
            <a:pPr marL="0" indent="0" algn="ctr">
              <a:buNone/>
            </a:pPr>
            <a:r>
              <a:rPr lang="en-US" sz="4800" dirty="0" smtClean="0"/>
              <a:t>Original: $295</a:t>
            </a:r>
          </a:p>
          <a:p>
            <a:pPr marL="0" indent="0" algn="ctr">
              <a:buNone/>
            </a:pPr>
            <a:r>
              <a:rPr lang="en-US" sz="4800" dirty="0" smtClean="0"/>
              <a:t>New: </a:t>
            </a:r>
            <a:r>
              <a:rPr lang="en-US" sz="4800" dirty="0" smtClean="0"/>
              <a:t>$340</a:t>
            </a:r>
            <a:r>
              <a:rPr lang="en-US" sz="4800" dirty="0" smtClean="0"/>
              <a:t>.  </a:t>
            </a:r>
            <a:endParaRPr lang="en-US" sz="4800" dirty="0"/>
          </a:p>
        </p:txBody>
      </p:sp>
    </p:spTree>
    <p:extLst>
      <p:ext uri="{BB962C8B-B14F-4D97-AF65-F5344CB8AC3E}">
        <p14:creationId xmlns:p14="http://schemas.microsoft.com/office/powerpoint/2010/main" val="1700039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520</Words>
  <Application>Microsoft Office PowerPoint</Application>
  <PresentationFormat>On-screen Show (4:3)</PresentationFormat>
  <Paragraphs>42</Paragraphs>
  <Slides>17</Slides>
  <Notes>0</Notes>
  <HiddenSlides>3</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2-10 Change Expressed as a Percent</vt:lpstr>
      <vt:lpstr>PowerPoint Presentation</vt:lpstr>
      <vt:lpstr>Percent Change Formula</vt:lpstr>
      <vt:lpstr>Problem 1: Finding a Percent of Decrease</vt:lpstr>
      <vt:lpstr>Problem 1: Finding a Percent of Decrease</vt:lpstr>
      <vt:lpstr>PowerPoint Presentation</vt:lpstr>
      <vt:lpstr>PowerPoint Presentation</vt:lpstr>
      <vt:lpstr>Problem 2: Finding Percent Increase</vt:lpstr>
      <vt:lpstr>Problem 2: Finding Percent Increase</vt:lpstr>
      <vt:lpstr>PowerPoint Presentation</vt:lpstr>
      <vt:lpstr>Relative Error Formula</vt:lpstr>
      <vt:lpstr>Problem 3: Finding Percent Error</vt:lpstr>
      <vt:lpstr>PowerPoint Presentation</vt:lpstr>
      <vt:lpstr>Problem 4: Finding the Minimum and Maximum Dimensions</vt:lpstr>
      <vt:lpstr>PowerPoint Presentation</vt:lpstr>
      <vt:lpstr>Problem 5: Finding the Greatest Possible Percent Error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2-10 Change Expressed as a Percent</dc:title>
  <dc:creator>Heather Minssen</dc:creator>
  <cp:lastModifiedBy>Heather Behrendt</cp:lastModifiedBy>
  <cp:revision>12</cp:revision>
  <cp:lastPrinted>2013-10-08T19:33:55Z</cp:lastPrinted>
  <dcterms:created xsi:type="dcterms:W3CDTF">2013-10-08T15:12:42Z</dcterms:created>
  <dcterms:modified xsi:type="dcterms:W3CDTF">2013-11-11T20:19:28Z</dcterms:modified>
</cp:coreProperties>
</file>