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68668-E2F6-4318-A14E-6FDD634CBF75}"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3718249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68668-E2F6-4318-A14E-6FDD634CBF75}"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23901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68668-E2F6-4318-A14E-6FDD634CBF75}"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273506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68668-E2F6-4318-A14E-6FDD634CBF75}"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5503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68668-E2F6-4318-A14E-6FDD634CBF75}"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14832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68668-E2F6-4318-A14E-6FDD634CBF75}"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350547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68668-E2F6-4318-A14E-6FDD634CBF75}"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155559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68668-E2F6-4318-A14E-6FDD634CBF75}"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189725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68668-E2F6-4318-A14E-6FDD634CBF75}"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153118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68668-E2F6-4318-A14E-6FDD634CBF75}"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375371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68668-E2F6-4318-A14E-6FDD634CBF75}"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B3AE-2FF1-47FD-8381-958B006C62AE}" type="slidenum">
              <a:rPr lang="en-US" smtClean="0"/>
              <a:t>‹#›</a:t>
            </a:fld>
            <a:endParaRPr lang="en-US"/>
          </a:p>
        </p:txBody>
      </p:sp>
    </p:spTree>
    <p:extLst>
      <p:ext uri="{BB962C8B-B14F-4D97-AF65-F5344CB8AC3E}">
        <p14:creationId xmlns:p14="http://schemas.microsoft.com/office/powerpoint/2010/main" val="378273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68668-E2F6-4318-A14E-6FDD634CBF75}" type="datetimeFigureOut">
              <a:rPr lang="en-US" smtClean="0"/>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0B3AE-2FF1-47FD-8381-958B006C62AE}" type="slidenum">
              <a:rPr lang="en-US" smtClean="0"/>
              <a:t>‹#›</a:t>
            </a:fld>
            <a:endParaRPr lang="en-US"/>
          </a:p>
        </p:txBody>
      </p:sp>
    </p:spTree>
    <p:extLst>
      <p:ext uri="{BB962C8B-B14F-4D97-AF65-F5344CB8AC3E}">
        <p14:creationId xmlns:p14="http://schemas.microsoft.com/office/powerpoint/2010/main" val="147198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4194175"/>
          </a:xfrm>
        </p:spPr>
        <p:txBody>
          <a:bodyPr>
            <a:noAutofit/>
          </a:bodyPr>
          <a:lstStyle/>
          <a:p>
            <a:r>
              <a:rPr lang="en-US" sz="7200" b="1" i="1" dirty="0" smtClean="0"/>
              <a:t>12-3 </a:t>
            </a:r>
            <a:br>
              <a:rPr lang="en-US" sz="7200" b="1" i="1" dirty="0" smtClean="0"/>
            </a:br>
            <a:r>
              <a:rPr lang="en-US" sz="7200" b="1" i="1" dirty="0" smtClean="0"/>
              <a:t>Measures of Central Tendency and Dispersion</a:t>
            </a:r>
            <a:endParaRPr lang="en-US" sz="7200" b="1" i="1" dirty="0"/>
          </a:p>
        </p:txBody>
      </p:sp>
    </p:spTree>
    <p:extLst>
      <p:ext uri="{BB962C8B-B14F-4D97-AF65-F5344CB8AC3E}">
        <p14:creationId xmlns:p14="http://schemas.microsoft.com/office/powerpoint/2010/main" val="40412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54"/>
            <a:ext cx="9144000" cy="3635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4442114"/>
            <a:ext cx="26860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65914"/>
            <a:ext cx="599122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994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0"/>
                <a:ext cx="9144000" cy="6858000"/>
              </a:xfrm>
            </p:spPr>
            <p:txBody>
              <a:bodyPr>
                <a:normAutofit/>
              </a:bodyPr>
              <a:lstStyle/>
              <a:p>
                <a:pPr marL="0" indent="0">
                  <a:buNone/>
                </a:pPr>
                <a:r>
                  <a:rPr lang="en-US" sz="3600" b="1" i="1" dirty="0" smtClean="0"/>
                  <a:t>Measures of Central Tendency:</a:t>
                </a:r>
                <a:r>
                  <a:rPr lang="en-US" sz="3600" dirty="0" smtClean="0"/>
                  <a:t> Mean, Median, and Mode</a:t>
                </a:r>
              </a:p>
              <a:p>
                <a:pPr marL="0" indent="0">
                  <a:buNone/>
                </a:pPr>
                <a:endParaRPr lang="en-US" sz="3600" b="1" i="1" dirty="0"/>
              </a:p>
              <a:p>
                <a:pPr marL="0" indent="0">
                  <a:buNone/>
                </a:pPr>
                <a:r>
                  <a:rPr lang="en-US" sz="3600" b="1" i="1" dirty="0" smtClean="0"/>
                  <a:t>Mean (average): </a:t>
                </a:r>
                <a14:m>
                  <m:oMath xmlns:m="http://schemas.openxmlformats.org/officeDocument/2006/math">
                    <m:f>
                      <m:fPr>
                        <m:ctrlPr>
                          <a:rPr lang="en-US" sz="3600" i="1" smtClean="0">
                            <a:latin typeface="Cambria Math"/>
                          </a:rPr>
                        </m:ctrlPr>
                      </m:fPr>
                      <m:num>
                        <m:r>
                          <m:rPr>
                            <m:sty m:val="p"/>
                          </m:rPr>
                          <a:rPr lang="en-US" sz="3600" b="0" i="0" smtClean="0">
                            <a:latin typeface="Cambria Math"/>
                          </a:rPr>
                          <m:t>sum</m:t>
                        </m:r>
                        <m:r>
                          <a:rPr lang="en-US" sz="3600" b="0" i="0" smtClean="0">
                            <a:latin typeface="Cambria Math"/>
                          </a:rPr>
                          <m:t> </m:t>
                        </m:r>
                        <m:r>
                          <m:rPr>
                            <m:sty m:val="p"/>
                          </m:rPr>
                          <a:rPr lang="en-US" sz="3600" b="0" i="0" smtClean="0">
                            <a:latin typeface="Cambria Math"/>
                          </a:rPr>
                          <m:t>of</m:t>
                        </m:r>
                        <m:r>
                          <a:rPr lang="en-US" sz="3600" b="0" i="0" smtClean="0">
                            <a:latin typeface="Cambria Math"/>
                          </a:rPr>
                          <m:t> </m:t>
                        </m:r>
                        <m:r>
                          <m:rPr>
                            <m:sty m:val="p"/>
                          </m:rPr>
                          <a:rPr lang="en-US" sz="3600" b="0" i="0" smtClean="0">
                            <a:latin typeface="Cambria Math"/>
                          </a:rPr>
                          <m:t>the</m:t>
                        </m:r>
                        <m:r>
                          <a:rPr lang="en-US" sz="3600" b="0" i="0" smtClean="0">
                            <a:latin typeface="Cambria Math"/>
                          </a:rPr>
                          <m:t> </m:t>
                        </m:r>
                        <m:r>
                          <m:rPr>
                            <m:sty m:val="p"/>
                          </m:rPr>
                          <a:rPr lang="en-US" sz="3600" b="0" i="0" smtClean="0">
                            <a:latin typeface="Cambria Math"/>
                          </a:rPr>
                          <m:t>data</m:t>
                        </m:r>
                        <m:r>
                          <a:rPr lang="en-US" sz="3600" b="0" i="0" smtClean="0">
                            <a:latin typeface="Cambria Math"/>
                          </a:rPr>
                          <m:t> </m:t>
                        </m:r>
                        <m:r>
                          <m:rPr>
                            <m:sty m:val="p"/>
                          </m:rPr>
                          <a:rPr lang="en-US" sz="3600" b="0" i="0" smtClean="0">
                            <a:latin typeface="Cambria Math"/>
                          </a:rPr>
                          <m:t>values</m:t>
                        </m:r>
                      </m:num>
                      <m:den>
                        <m:r>
                          <m:rPr>
                            <m:sty m:val="p"/>
                          </m:rPr>
                          <a:rPr lang="en-US" sz="3600" b="0" i="0" smtClean="0">
                            <a:latin typeface="Cambria Math"/>
                          </a:rPr>
                          <m:t>total</m:t>
                        </m:r>
                        <m:r>
                          <a:rPr lang="en-US" sz="3600" b="0" i="0" smtClean="0">
                            <a:latin typeface="Cambria Math"/>
                          </a:rPr>
                          <m:t> </m:t>
                        </m:r>
                        <m:r>
                          <m:rPr>
                            <m:sty m:val="p"/>
                          </m:rPr>
                          <a:rPr lang="en-US" sz="3600" b="0" i="0" smtClean="0">
                            <a:latin typeface="Cambria Math"/>
                          </a:rPr>
                          <m:t>number</m:t>
                        </m:r>
                        <m:r>
                          <a:rPr lang="en-US" sz="3600" b="0" i="0" smtClean="0">
                            <a:latin typeface="Cambria Math"/>
                          </a:rPr>
                          <m:t> </m:t>
                        </m:r>
                        <m:r>
                          <m:rPr>
                            <m:sty m:val="p"/>
                          </m:rPr>
                          <a:rPr lang="en-US" sz="3600" b="0" i="0" smtClean="0">
                            <a:latin typeface="Cambria Math"/>
                          </a:rPr>
                          <m:t>of</m:t>
                        </m:r>
                        <m:r>
                          <a:rPr lang="en-US" sz="3600" b="0" i="0" smtClean="0">
                            <a:latin typeface="Cambria Math"/>
                          </a:rPr>
                          <m:t> </m:t>
                        </m:r>
                        <m:r>
                          <m:rPr>
                            <m:sty m:val="p"/>
                          </m:rPr>
                          <a:rPr lang="en-US" sz="3600" b="0" i="0" smtClean="0">
                            <a:latin typeface="Cambria Math"/>
                          </a:rPr>
                          <m:t>data</m:t>
                        </m:r>
                        <m:r>
                          <a:rPr lang="en-US" sz="3600" b="0" i="0" smtClean="0">
                            <a:latin typeface="Cambria Math"/>
                          </a:rPr>
                          <m:t> </m:t>
                        </m:r>
                        <m:r>
                          <m:rPr>
                            <m:sty m:val="p"/>
                          </m:rPr>
                          <a:rPr lang="en-US" sz="3600" b="0" i="0" smtClean="0">
                            <a:latin typeface="Cambria Math"/>
                          </a:rPr>
                          <m:t>values</m:t>
                        </m:r>
                      </m:den>
                    </m:f>
                  </m:oMath>
                </a14:m>
                <a:endParaRPr lang="en-US" sz="3600" i="1" dirty="0" smtClean="0"/>
              </a:p>
              <a:p>
                <a:pPr marL="0" indent="0">
                  <a:buNone/>
                </a:pPr>
                <a:endParaRPr lang="en-US" sz="3600" dirty="0"/>
              </a:p>
              <a:p>
                <a:pPr marL="0" indent="0">
                  <a:buNone/>
                </a:pPr>
                <a:r>
                  <a:rPr lang="en-US" sz="3600" b="1" i="1" dirty="0" smtClean="0"/>
                  <a:t>Median:</a:t>
                </a:r>
                <a:r>
                  <a:rPr lang="en-US" sz="3600" dirty="0" smtClean="0"/>
                  <a:t> the middle value of a data set when the values are arranged in order</a:t>
                </a:r>
              </a:p>
              <a:p>
                <a:pPr marL="0" indent="0">
                  <a:buNone/>
                </a:pPr>
                <a:endParaRPr lang="en-US" sz="3600" b="1" i="1" dirty="0"/>
              </a:p>
              <a:p>
                <a:pPr marL="0" indent="0">
                  <a:buNone/>
                </a:pPr>
                <a:r>
                  <a:rPr lang="en-US" sz="3600" b="1" i="1" dirty="0" smtClean="0"/>
                  <a:t>Mode:</a:t>
                </a:r>
                <a:r>
                  <a:rPr lang="en-US" sz="3600" dirty="0" smtClean="0"/>
                  <a:t> the data item that occurs the most (can have none, one, or more)</a:t>
                </a:r>
                <a:endParaRPr lang="en-US" sz="3600" b="1"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l="-2000" t="-1333" r="-733"/>
                </a:stretch>
              </a:blipFill>
            </p:spPr>
            <p:txBody>
              <a:bodyPr/>
              <a:lstStyle/>
              <a:p>
                <a:r>
                  <a:rPr lang="en-US">
                    <a:noFill/>
                  </a:rPr>
                  <a:t> </a:t>
                </a:r>
              </a:p>
            </p:txBody>
          </p:sp>
        </mc:Fallback>
      </mc:AlternateContent>
    </p:spTree>
    <p:extLst>
      <p:ext uri="{BB962C8B-B14F-4D97-AF65-F5344CB8AC3E}">
        <p14:creationId xmlns:p14="http://schemas.microsoft.com/office/powerpoint/2010/main" val="196893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smtClean="0"/>
              <a:t>Problem 1: Finding Measures of Central Tendency</a:t>
            </a:r>
            <a:endParaRPr lang="en-US" b="1" i="1" dirty="0"/>
          </a:p>
        </p:txBody>
      </p:sp>
      <p:sp>
        <p:nvSpPr>
          <p:cNvPr id="3" name="Content Placeholder 2"/>
          <p:cNvSpPr>
            <a:spLocks noGrp="1"/>
          </p:cNvSpPr>
          <p:nvPr>
            <p:ph idx="1"/>
          </p:nvPr>
        </p:nvSpPr>
        <p:spPr>
          <a:xfrm>
            <a:off x="0" y="1143000"/>
            <a:ext cx="9144000" cy="5715000"/>
          </a:xfrm>
        </p:spPr>
        <p:txBody>
          <a:bodyPr>
            <a:normAutofit/>
          </a:bodyPr>
          <a:lstStyle/>
          <a:p>
            <a:pPr marL="0" indent="0">
              <a:buNone/>
            </a:pPr>
            <a:r>
              <a:rPr lang="en-US" sz="4400" dirty="0" smtClean="0"/>
              <a:t>What are the mean, median, and mode of the bowling scores below?</a:t>
            </a:r>
          </a:p>
          <a:p>
            <a:pPr marL="0" indent="0">
              <a:buNone/>
            </a:pPr>
            <a:endParaRPr lang="en-US" sz="4400" dirty="0" smtClean="0"/>
          </a:p>
          <a:p>
            <a:pPr marL="0" indent="0">
              <a:buNone/>
            </a:pP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518314729"/>
              </p:ext>
            </p:extLst>
          </p:nvPr>
        </p:nvGraphicFramePr>
        <p:xfrm>
          <a:off x="152400" y="2895600"/>
          <a:ext cx="3886200" cy="3429000"/>
        </p:xfrm>
        <a:graphic>
          <a:graphicData uri="http://schemas.openxmlformats.org/drawingml/2006/table">
            <a:tbl>
              <a:tblPr firstRow="1" bandRow="1">
                <a:tableStyleId>{5940675A-B579-460E-94D1-54222C63F5DA}</a:tableStyleId>
              </a:tblPr>
              <a:tblGrid>
                <a:gridCol w="1943100"/>
                <a:gridCol w="1943100"/>
              </a:tblGrid>
              <a:tr h="857250">
                <a:tc>
                  <a:txBody>
                    <a:bodyPr/>
                    <a:lstStyle/>
                    <a:p>
                      <a:pPr algn="ctr"/>
                      <a:r>
                        <a:rPr lang="en-US" sz="3600" dirty="0" smtClean="0"/>
                        <a:t>Bowler 1</a:t>
                      </a:r>
                      <a:endParaRPr lang="en-US" sz="3600" dirty="0"/>
                    </a:p>
                  </a:txBody>
                  <a:tcPr/>
                </a:tc>
                <a:tc>
                  <a:txBody>
                    <a:bodyPr/>
                    <a:lstStyle/>
                    <a:p>
                      <a:pPr algn="ctr"/>
                      <a:r>
                        <a:rPr lang="en-US" sz="3600" dirty="0" smtClean="0"/>
                        <a:t>104</a:t>
                      </a:r>
                      <a:endParaRPr lang="en-US" sz="3600" dirty="0"/>
                    </a:p>
                  </a:txBody>
                  <a:tcPr/>
                </a:tc>
              </a:tr>
              <a:tr h="857250">
                <a:tc>
                  <a:txBody>
                    <a:bodyPr/>
                    <a:lstStyle/>
                    <a:p>
                      <a:pPr algn="ctr"/>
                      <a:r>
                        <a:rPr lang="en-US" sz="3600" dirty="0" smtClean="0"/>
                        <a:t>Bowler 2</a:t>
                      </a:r>
                      <a:endParaRPr lang="en-US" sz="3600" dirty="0"/>
                    </a:p>
                  </a:txBody>
                  <a:tcPr/>
                </a:tc>
                <a:tc>
                  <a:txBody>
                    <a:bodyPr/>
                    <a:lstStyle/>
                    <a:p>
                      <a:pPr algn="ctr"/>
                      <a:r>
                        <a:rPr lang="en-US" sz="3600" dirty="0" smtClean="0"/>
                        <a:t>117</a:t>
                      </a:r>
                      <a:endParaRPr lang="en-US" sz="3600" dirty="0"/>
                    </a:p>
                  </a:txBody>
                  <a:tcPr/>
                </a:tc>
              </a:tr>
              <a:tr h="857250">
                <a:tc>
                  <a:txBody>
                    <a:bodyPr/>
                    <a:lstStyle/>
                    <a:p>
                      <a:pPr algn="ctr"/>
                      <a:r>
                        <a:rPr lang="en-US" sz="3600" dirty="0" smtClean="0"/>
                        <a:t>Bowler 3</a:t>
                      </a:r>
                      <a:endParaRPr lang="en-US" sz="3600" dirty="0"/>
                    </a:p>
                  </a:txBody>
                  <a:tcPr/>
                </a:tc>
                <a:tc>
                  <a:txBody>
                    <a:bodyPr/>
                    <a:lstStyle/>
                    <a:p>
                      <a:pPr algn="ctr"/>
                      <a:r>
                        <a:rPr lang="en-US" sz="3600" dirty="0" smtClean="0"/>
                        <a:t>104</a:t>
                      </a:r>
                      <a:endParaRPr lang="en-US" sz="3600" dirty="0"/>
                    </a:p>
                  </a:txBody>
                  <a:tcPr/>
                </a:tc>
              </a:tr>
              <a:tr h="857250">
                <a:tc>
                  <a:txBody>
                    <a:bodyPr/>
                    <a:lstStyle/>
                    <a:p>
                      <a:pPr algn="ctr"/>
                      <a:r>
                        <a:rPr lang="en-US" sz="3600" dirty="0" smtClean="0"/>
                        <a:t>Bowler 4</a:t>
                      </a:r>
                      <a:endParaRPr lang="en-US" sz="3600" dirty="0"/>
                    </a:p>
                  </a:txBody>
                  <a:tcPr/>
                </a:tc>
                <a:tc>
                  <a:txBody>
                    <a:bodyPr/>
                    <a:lstStyle/>
                    <a:p>
                      <a:pPr algn="ctr"/>
                      <a:r>
                        <a:rPr lang="en-US" sz="3600" dirty="0" smtClean="0"/>
                        <a:t>136</a:t>
                      </a:r>
                      <a:endParaRPr lang="en-US" sz="3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85543922"/>
              </p:ext>
            </p:extLst>
          </p:nvPr>
        </p:nvGraphicFramePr>
        <p:xfrm>
          <a:off x="4419600" y="2895600"/>
          <a:ext cx="3886200" cy="3429000"/>
        </p:xfrm>
        <a:graphic>
          <a:graphicData uri="http://schemas.openxmlformats.org/drawingml/2006/table">
            <a:tbl>
              <a:tblPr firstRow="1" bandRow="1">
                <a:tableStyleId>{5940675A-B579-460E-94D1-54222C63F5DA}</a:tableStyleId>
              </a:tblPr>
              <a:tblGrid>
                <a:gridCol w="1943100"/>
                <a:gridCol w="1943100"/>
              </a:tblGrid>
              <a:tr h="857250">
                <a:tc>
                  <a:txBody>
                    <a:bodyPr/>
                    <a:lstStyle/>
                    <a:p>
                      <a:pPr algn="ctr"/>
                      <a:r>
                        <a:rPr lang="en-US" sz="3600" dirty="0" smtClean="0"/>
                        <a:t>Bowler 5</a:t>
                      </a:r>
                      <a:endParaRPr lang="en-US" sz="3600" dirty="0"/>
                    </a:p>
                  </a:txBody>
                  <a:tcPr/>
                </a:tc>
                <a:tc>
                  <a:txBody>
                    <a:bodyPr/>
                    <a:lstStyle/>
                    <a:p>
                      <a:pPr algn="ctr"/>
                      <a:r>
                        <a:rPr lang="en-US" sz="3600" dirty="0" smtClean="0"/>
                        <a:t>189</a:t>
                      </a:r>
                    </a:p>
                  </a:txBody>
                  <a:tcPr/>
                </a:tc>
              </a:tr>
              <a:tr h="857250">
                <a:tc>
                  <a:txBody>
                    <a:bodyPr/>
                    <a:lstStyle/>
                    <a:p>
                      <a:pPr algn="ctr"/>
                      <a:r>
                        <a:rPr lang="en-US" sz="3600" dirty="0" smtClean="0"/>
                        <a:t>Bowler 6</a:t>
                      </a:r>
                      <a:endParaRPr lang="en-US" sz="3600" dirty="0"/>
                    </a:p>
                  </a:txBody>
                  <a:tcPr/>
                </a:tc>
                <a:tc>
                  <a:txBody>
                    <a:bodyPr/>
                    <a:lstStyle/>
                    <a:p>
                      <a:pPr algn="ctr"/>
                      <a:r>
                        <a:rPr lang="en-US" sz="3600" dirty="0" smtClean="0"/>
                        <a:t>109</a:t>
                      </a:r>
                      <a:endParaRPr lang="en-US" sz="3600" dirty="0"/>
                    </a:p>
                  </a:txBody>
                  <a:tcPr/>
                </a:tc>
              </a:tr>
              <a:tr h="857250">
                <a:tc>
                  <a:txBody>
                    <a:bodyPr/>
                    <a:lstStyle/>
                    <a:p>
                      <a:pPr algn="ctr"/>
                      <a:r>
                        <a:rPr lang="en-US" sz="3600" dirty="0" smtClean="0"/>
                        <a:t>Bowler 7</a:t>
                      </a:r>
                      <a:endParaRPr lang="en-US" sz="3600" dirty="0"/>
                    </a:p>
                  </a:txBody>
                  <a:tcPr/>
                </a:tc>
                <a:tc>
                  <a:txBody>
                    <a:bodyPr/>
                    <a:lstStyle/>
                    <a:p>
                      <a:pPr algn="ctr"/>
                      <a:r>
                        <a:rPr lang="en-US" sz="3600" dirty="0" smtClean="0"/>
                        <a:t>113</a:t>
                      </a:r>
                      <a:endParaRPr lang="en-US" sz="3600" dirty="0"/>
                    </a:p>
                  </a:txBody>
                  <a:tcPr/>
                </a:tc>
              </a:tr>
              <a:tr h="857250">
                <a:tc>
                  <a:txBody>
                    <a:bodyPr/>
                    <a:lstStyle/>
                    <a:p>
                      <a:pPr algn="ctr"/>
                      <a:r>
                        <a:rPr lang="en-US" sz="3600" dirty="0" smtClean="0"/>
                        <a:t>Bowler 8</a:t>
                      </a:r>
                      <a:endParaRPr lang="en-US" sz="3600" dirty="0"/>
                    </a:p>
                  </a:txBody>
                  <a:tcPr/>
                </a:tc>
                <a:tc>
                  <a:txBody>
                    <a:bodyPr/>
                    <a:lstStyle/>
                    <a:p>
                      <a:pPr algn="ctr"/>
                      <a:r>
                        <a:rPr lang="en-US" sz="3600" dirty="0" smtClean="0"/>
                        <a:t>104</a:t>
                      </a:r>
                      <a:endParaRPr lang="en-US" sz="3600" dirty="0"/>
                    </a:p>
                  </a:txBody>
                  <a:tcPr/>
                </a:tc>
              </a:tr>
            </a:tbl>
          </a:graphicData>
        </a:graphic>
      </p:graphicFrame>
    </p:spTree>
    <p:extLst>
      <p:ext uri="{BB962C8B-B14F-4D97-AF65-F5344CB8AC3E}">
        <p14:creationId xmlns:p14="http://schemas.microsoft.com/office/powerpoint/2010/main" val="14068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lstStyle/>
          <a:p>
            <a:r>
              <a:rPr lang="en-US" b="1" i="1" dirty="0" smtClean="0"/>
              <a:t>Problem 2: Finding a Data Value</a:t>
            </a:r>
            <a:endParaRPr lang="en-US" b="1" i="1" dirty="0"/>
          </a:p>
        </p:txBody>
      </p:sp>
      <p:sp>
        <p:nvSpPr>
          <p:cNvPr id="3" name="Content Placeholder 2"/>
          <p:cNvSpPr>
            <a:spLocks noGrp="1"/>
          </p:cNvSpPr>
          <p:nvPr>
            <p:ph idx="1"/>
          </p:nvPr>
        </p:nvSpPr>
        <p:spPr>
          <a:xfrm>
            <a:off x="0" y="1143000"/>
            <a:ext cx="9144000" cy="5715000"/>
          </a:xfrm>
        </p:spPr>
        <p:txBody>
          <a:bodyPr>
            <a:normAutofit/>
          </a:bodyPr>
          <a:lstStyle/>
          <a:p>
            <a:pPr marL="0" indent="0">
              <a:buNone/>
            </a:pPr>
            <a:r>
              <a:rPr lang="en-US" sz="4000" dirty="0" smtClean="0"/>
              <a:t>Your grades on three exams are 80, 93, and 91.  What do you need on the next exam to have an average of 90 on the four exams?</a:t>
            </a:r>
            <a:endParaRPr lang="en-US" sz="4000" dirty="0"/>
          </a:p>
        </p:txBody>
      </p:sp>
    </p:spTree>
    <p:extLst>
      <p:ext uri="{BB962C8B-B14F-4D97-AF65-F5344CB8AC3E}">
        <p14:creationId xmlns:p14="http://schemas.microsoft.com/office/powerpoint/2010/main" val="415959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4800" b="1" i="1" dirty="0" smtClean="0"/>
              <a:t>Measure of Dispersion:</a:t>
            </a:r>
            <a:r>
              <a:rPr lang="en-US" sz="4800" dirty="0" smtClean="0"/>
              <a:t> describes how </a:t>
            </a:r>
            <a:r>
              <a:rPr lang="en-US" sz="4800" i="1" dirty="0" smtClean="0"/>
              <a:t>dispersed</a:t>
            </a:r>
            <a:r>
              <a:rPr lang="en-US" sz="4800" dirty="0" smtClean="0"/>
              <a:t>, or spread out, the values in a data set are</a:t>
            </a:r>
          </a:p>
          <a:p>
            <a:pPr marL="0" indent="0">
              <a:buNone/>
            </a:pPr>
            <a:endParaRPr lang="en-US" sz="4800" dirty="0"/>
          </a:p>
          <a:p>
            <a:pPr marL="0" indent="0">
              <a:buNone/>
            </a:pPr>
            <a:r>
              <a:rPr lang="en-US" sz="4800" b="1" i="1" dirty="0" smtClean="0"/>
              <a:t>Range of a set of data:</a:t>
            </a:r>
            <a:r>
              <a:rPr lang="en-US" sz="4800" dirty="0" smtClean="0"/>
              <a:t> the difference between the greatest and least data values</a:t>
            </a:r>
            <a:endParaRPr lang="en-US" sz="4800" b="1" i="1" dirty="0" smtClean="0"/>
          </a:p>
        </p:txBody>
      </p:sp>
    </p:spTree>
    <p:extLst>
      <p:ext uri="{BB962C8B-B14F-4D97-AF65-F5344CB8AC3E}">
        <p14:creationId xmlns:p14="http://schemas.microsoft.com/office/powerpoint/2010/main" val="1094749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lstStyle/>
          <a:p>
            <a:r>
              <a:rPr lang="en-US" b="1" i="1" dirty="0" smtClean="0"/>
              <a:t>Problem 3: Finding the Range</a:t>
            </a:r>
            <a:endParaRPr lang="en-US" b="1" i="1" dirty="0"/>
          </a:p>
        </p:txBody>
      </p:sp>
      <p:sp>
        <p:nvSpPr>
          <p:cNvPr id="3" name="Content Placeholder 2"/>
          <p:cNvSpPr>
            <a:spLocks noGrp="1"/>
          </p:cNvSpPr>
          <p:nvPr>
            <p:ph idx="1"/>
          </p:nvPr>
        </p:nvSpPr>
        <p:spPr>
          <a:xfrm>
            <a:off x="0" y="1143000"/>
            <a:ext cx="9144000" cy="4983163"/>
          </a:xfrm>
        </p:spPr>
        <p:txBody>
          <a:bodyPr/>
          <a:lstStyle/>
          <a:p>
            <a:pPr marL="0" indent="0">
              <a:buNone/>
            </a:pPr>
            <a:r>
              <a:rPr lang="en-US" dirty="0" smtClean="0"/>
              <a:t>The closing prices, in dollars, of two stocks for the first five days in February are shown.  What are the range and mean of each set of data? Use the results to compare the 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72127992"/>
              </p:ext>
            </p:extLst>
          </p:nvPr>
        </p:nvGraphicFramePr>
        <p:xfrm>
          <a:off x="2209800" y="3276600"/>
          <a:ext cx="4648200" cy="3505200"/>
        </p:xfrm>
        <a:graphic>
          <a:graphicData uri="http://schemas.openxmlformats.org/drawingml/2006/table">
            <a:tbl>
              <a:tblPr firstRow="1" bandRow="1">
                <a:tableStyleId>{5940675A-B579-460E-94D1-54222C63F5DA}</a:tableStyleId>
              </a:tblPr>
              <a:tblGrid>
                <a:gridCol w="2324100"/>
                <a:gridCol w="2324100"/>
              </a:tblGrid>
              <a:tr h="584200">
                <a:tc>
                  <a:txBody>
                    <a:bodyPr/>
                    <a:lstStyle/>
                    <a:p>
                      <a:pPr algn="ctr"/>
                      <a:r>
                        <a:rPr lang="en-US" sz="2800" b="1" dirty="0" smtClean="0"/>
                        <a:t>STOCK A:</a:t>
                      </a:r>
                      <a:endParaRPr lang="en-US" sz="2800" b="1" dirty="0"/>
                    </a:p>
                  </a:txBody>
                  <a:tcPr/>
                </a:tc>
                <a:tc>
                  <a:txBody>
                    <a:bodyPr/>
                    <a:lstStyle/>
                    <a:p>
                      <a:pPr algn="ctr"/>
                      <a:r>
                        <a:rPr lang="en-US" sz="2800" b="1" dirty="0" smtClean="0"/>
                        <a:t>STOCK</a:t>
                      </a:r>
                      <a:r>
                        <a:rPr lang="en-US" sz="2800" b="1" baseline="0" dirty="0" smtClean="0"/>
                        <a:t> B:</a:t>
                      </a:r>
                    </a:p>
                  </a:txBody>
                  <a:tcPr/>
                </a:tc>
              </a:tr>
              <a:tr h="584200">
                <a:tc>
                  <a:txBody>
                    <a:bodyPr/>
                    <a:lstStyle/>
                    <a:p>
                      <a:pPr algn="ctr"/>
                      <a:r>
                        <a:rPr lang="en-US" sz="2800" b="1" dirty="0" smtClean="0"/>
                        <a:t>25</a:t>
                      </a:r>
                      <a:endParaRPr lang="en-US" sz="2800" b="1" dirty="0"/>
                    </a:p>
                  </a:txBody>
                  <a:tcPr/>
                </a:tc>
                <a:tc>
                  <a:txBody>
                    <a:bodyPr/>
                    <a:lstStyle/>
                    <a:p>
                      <a:pPr algn="ctr"/>
                      <a:r>
                        <a:rPr lang="en-US" sz="2800" b="1" dirty="0" smtClean="0"/>
                        <a:t>34</a:t>
                      </a:r>
                      <a:endParaRPr lang="en-US" sz="2800" b="1" dirty="0"/>
                    </a:p>
                  </a:txBody>
                  <a:tcPr/>
                </a:tc>
              </a:tr>
              <a:tr h="584200">
                <a:tc>
                  <a:txBody>
                    <a:bodyPr/>
                    <a:lstStyle/>
                    <a:p>
                      <a:pPr algn="ctr"/>
                      <a:r>
                        <a:rPr lang="en-US" sz="2800" b="1" dirty="0" smtClean="0"/>
                        <a:t>30</a:t>
                      </a:r>
                      <a:endParaRPr lang="en-US" sz="2800" b="1" dirty="0"/>
                    </a:p>
                  </a:txBody>
                  <a:tcPr/>
                </a:tc>
                <a:tc>
                  <a:txBody>
                    <a:bodyPr/>
                    <a:lstStyle/>
                    <a:p>
                      <a:pPr algn="ctr"/>
                      <a:r>
                        <a:rPr lang="en-US" sz="2800" b="1" dirty="0" smtClean="0"/>
                        <a:t>28</a:t>
                      </a:r>
                      <a:endParaRPr lang="en-US" sz="2800" b="1" dirty="0"/>
                    </a:p>
                  </a:txBody>
                  <a:tcPr/>
                </a:tc>
              </a:tr>
              <a:tr h="584200">
                <a:tc>
                  <a:txBody>
                    <a:bodyPr/>
                    <a:lstStyle/>
                    <a:p>
                      <a:pPr algn="ctr"/>
                      <a:r>
                        <a:rPr lang="en-US" sz="2800" b="1" dirty="0" smtClean="0"/>
                        <a:t>30</a:t>
                      </a:r>
                      <a:endParaRPr lang="en-US" sz="2800" b="1" dirty="0"/>
                    </a:p>
                  </a:txBody>
                  <a:tcPr/>
                </a:tc>
                <a:tc>
                  <a:txBody>
                    <a:bodyPr/>
                    <a:lstStyle/>
                    <a:p>
                      <a:pPr algn="ctr"/>
                      <a:r>
                        <a:rPr lang="en-US" sz="2800" b="1" dirty="0" smtClean="0"/>
                        <a:t>31</a:t>
                      </a:r>
                      <a:endParaRPr lang="en-US" sz="2800" b="1" dirty="0"/>
                    </a:p>
                  </a:txBody>
                  <a:tcPr/>
                </a:tc>
              </a:tr>
              <a:tr h="584200">
                <a:tc>
                  <a:txBody>
                    <a:bodyPr/>
                    <a:lstStyle/>
                    <a:p>
                      <a:pPr algn="ctr"/>
                      <a:r>
                        <a:rPr lang="en-US" sz="2800" b="1" dirty="0" smtClean="0"/>
                        <a:t>47</a:t>
                      </a:r>
                      <a:endParaRPr lang="en-US" sz="2800" b="1" dirty="0"/>
                    </a:p>
                  </a:txBody>
                  <a:tcPr/>
                </a:tc>
                <a:tc>
                  <a:txBody>
                    <a:bodyPr/>
                    <a:lstStyle/>
                    <a:p>
                      <a:pPr algn="ctr"/>
                      <a:r>
                        <a:rPr lang="en-US" sz="2800" b="1" dirty="0" smtClean="0"/>
                        <a:t>36</a:t>
                      </a:r>
                      <a:endParaRPr lang="en-US" sz="2800" b="1" dirty="0"/>
                    </a:p>
                  </a:txBody>
                  <a:tcPr/>
                </a:tc>
              </a:tr>
              <a:tr h="584200">
                <a:tc>
                  <a:txBody>
                    <a:bodyPr/>
                    <a:lstStyle/>
                    <a:p>
                      <a:pPr algn="ctr"/>
                      <a:r>
                        <a:rPr lang="en-US" sz="2800" b="1" dirty="0" smtClean="0"/>
                        <a:t>28</a:t>
                      </a:r>
                      <a:endParaRPr lang="en-US" sz="2800" b="1" dirty="0"/>
                    </a:p>
                  </a:txBody>
                  <a:tcPr/>
                </a:tc>
                <a:tc>
                  <a:txBody>
                    <a:bodyPr/>
                    <a:lstStyle/>
                    <a:p>
                      <a:pPr algn="ctr"/>
                      <a:r>
                        <a:rPr lang="en-US" sz="2800" b="1" dirty="0" smtClean="0"/>
                        <a:t>31</a:t>
                      </a:r>
                      <a:endParaRPr lang="en-US" sz="2800" b="1" dirty="0"/>
                    </a:p>
                  </a:txBody>
                  <a:tcPr/>
                </a:tc>
              </a:tr>
            </a:tbl>
          </a:graphicData>
        </a:graphic>
      </p:graphicFrame>
    </p:spTree>
    <p:extLst>
      <p:ext uri="{BB962C8B-B14F-4D97-AF65-F5344CB8AC3E}">
        <p14:creationId xmlns:p14="http://schemas.microsoft.com/office/powerpoint/2010/main" val="393796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smtClean="0"/>
              <a:t>Problem 4: Finding Measures of Central Tendency and Ranges</a:t>
            </a:r>
            <a:endParaRPr lang="en-US" b="1" i="1" dirty="0"/>
          </a:p>
        </p:txBody>
      </p:sp>
      <p:sp>
        <p:nvSpPr>
          <p:cNvPr id="3" name="Content Placeholder 2"/>
          <p:cNvSpPr>
            <a:spLocks noGrp="1"/>
          </p:cNvSpPr>
          <p:nvPr>
            <p:ph idx="1"/>
          </p:nvPr>
        </p:nvSpPr>
        <p:spPr>
          <a:xfrm>
            <a:off x="0" y="1143000"/>
            <a:ext cx="9144000" cy="5715000"/>
          </a:xfrm>
        </p:spPr>
        <p:txBody>
          <a:bodyPr/>
          <a:lstStyle/>
          <a:p>
            <a:pPr marL="0" indent="0">
              <a:buNone/>
            </a:pPr>
            <a:r>
              <a:rPr lang="en-US" dirty="0" smtClean="0"/>
              <a:t>The results of a survey on the number of televisions in students’ households are shown</a:t>
            </a:r>
          </a:p>
          <a:p>
            <a:pPr marL="514350" indent="-514350">
              <a:buAutoNum type="alphaUcParenR"/>
            </a:pPr>
            <a:r>
              <a:rPr lang="en-US" dirty="0" smtClean="0"/>
              <a:t>Calculate the mean, median, and range of the data</a:t>
            </a:r>
            <a:endParaRPr lang="en-US" dirty="0"/>
          </a:p>
          <a:p>
            <a:pPr marL="514350" indent="-514350">
              <a:buAutoNum type="alphaUcParenR"/>
            </a:pPr>
            <a:r>
              <a:rPr lang="en-US" dirty="0" smtClean="0"/>
              <a:t>How can you tell from the graph that the mean and the median are equal?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3395749"/>
            <a:ext cx="3505200" cy="344146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0559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02" y="6926"/>
            <a:ext cx="8406500" cy="2964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2382" y="2671763"/>
            <a:ext cx="5162400" cy="4186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7560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smtClean="0"/>
              <a:t>Problem 5: Comparing Measures of Central Tendency</a:t>
            </a:r>
            <a:endParaRPr lang="en-US" b="1" i="1" dirty="0"/>
          </a:p>
        </p:txBody>
      </p:sp>
      <p:sp>
        <p:nvSpPr>
          <p:cNvPr id="3" name="Content Placeholder 2"/>
          <p:cNvSpPr>
            <a:spLocks noGrp="1"/>
          </p:cNvSpPr>
          <p:nvPr>
            <p:ph idx="1"/>
          </p:nvPr>
        </p:nvSpPr>
        <p:spPr>
          <a:xfrm>
            <a:off x="0" y="1066800"/>
            <a:ext cx="9144000" cy="5638800"/>
          </a:xfrm>
        </p:spPr>
        <p:txBody>
          <a:bodyPr>
            <a:normAutofit/>
          </a:bodyPr>
          <a:lstStyle/>
          <a:p>
            <a:pPr marL="0" indent="0">
              <a:buNone/>
            </a:pPr>
            <a:r>
              <a:rPr lang="en-US" sz="2800" dirty="0" smtClean="0"/>
              <a:t>The results from the same quiz to two different classes are shown</a:t>
            </a:r>
          </a:p>
          <a:p>
            <a:pPr marL="514350" indent="-514350">
              <a:buAutoNum type="alphaUcParenR"/>
            </a:pPr>
            <a:r>
              <a:rPr lang="en-US" sz="2800" smtClean="0"/>
              <a:t>By </a:t>
            </a:r>
            <a:r>
              <a:rPr lang="en-US" sz="2800" dirty="0" smtClean="0"/>
              <a:t>comparing the line plots, how can you tell which mean is greater</a:t>
            </a:r>
            <a:r>
              <a:rPr lang="en-US" sz="2800" dirty="0" smtClean="0"/>
              <a:t>?</a:t>
            </a:r>
          </a:p>
          <a:p>
            <a:pPr marL="514350" indent="-514350">
              <a:buAutoNum type="alphaUcParenR"/>
            </a:pPr>
            <a:r>
              <a:rPr lang="en-US" sz="2800" dirty="0" smtClean="0"/>
              <a:t>Who has the greater median?</a:t>
            </a: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4400550"/>
            <a:ext cx="599122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6151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341</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12-3  Measures of Central Tendency and Dispersion</vt:lpstr>
      <vt:lpstr>PowerPoint Presentation</vt:lpstr>
      <vt:lpstr>Problem 1: Finding Measures of Central Tendency</vt:lpstr>
      <vt:lpstr>Problem 2: Finding a Data Value</vt:lpstr>
      <vt:lpstr>PowerPoint Presentation</vt:lpstr>
      <vt:lpstr>Problem 3: Finding the Range</vt:lpstr>
      <vt:lpstr>Problem 4: Finding Measures of Central Tendency and Ranges</vt:lpstr>
      <vt:lpstr>PowerPoint Presentation</vt:lpstr>
      <vt:lpstr>Problem 5: Comparing Measures of Central Tendency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12-3 Measures of Central Tendency and Dispersion</dc:title>
  <dc:creator>Heather Behrendt</dc:creator>
  <cp:lastModifiedBy>Heather Behrendt</cp:lastModifiedBy>
  <cp:revision>8</cp:revision>
  <dcterms:created xsi:type="dcterms:W3CDTF">2015-04-17T12:43:52Z</dcterms:created>
  <dcterms:modified xsi:type="dcterms:W3CDTF">2015-04-23T13:07:58Z</dcterms:modified>
</cp:coreProperties>
</file>